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notesMasterIdLst>
    <p:notesMasterId r:id="rId11"/>
  </p:notesMasterIdLst>
  <p:sldIdLst>
    <p:sldId id="256" r:id="rId2"/>
    <p:sldId id="335" r:id="rId3"/>
    <p:sldId id="363" r:id="rId4"/>
    <p:sldId id="361" r:id="rId5"/>
    <p:sldId id="362" r:id="rId6"/>
    <p:sldId id="364" r:id="rId7"/>
    <p:sldId id="365" r:id="rId8"/>
    <p:sldId id="366" r:id="rId9"/>
    <p:sldId id="35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pPr>
              <a:defRPr/>
            </a:pPr>
            <a:fld id="{4A4CAE77-B8B1-49B7-9986-23DC29B73BCB}" type="datetime1">
              <a:rPr lang="en-US" smtClean="0"/>
              <a:pPr>
                <a:defRPr/>
              </a:pPr>
              <a:t>4/27/2020</a:t>
            </a:fld>
            <a:endParaRPr lang="en-US"/>
          </a:p>
        </p:txBody>
      </p:sp>
      <p:sp>
        <p:nvSpPr>
          <p:cNvPr id="2" name="Footer Placeholder 1"/>
          <p:cNvSpPr>
            <a:spLocks noGrp="1"/>
          </p:cNvSpPr>
          <p:nvPr>
            <p:ph type="ftr" sz="quarter" idx="11"/>
          </p:nvPr>
        </p:nvSpPr>
        <p:spPr/>
        <p:txBody>
          <a:bodyPr/>
          <a:lstStyle/>
          <a:p>
            <a:pPr>
              <a:defRPr/>
            </a:pPr>
            <a:r>
              <a:rPr lang="en-US" smtClean="0"/>
              <a:t>Author:RK</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4/27/2020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4/27/2020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fld id="{3A26468A-707D-43B7-A2A2-6F6E66C6416E}" type="datetime1">
              <a:rPr lang="en-US" smtClean="0"/>
              <a:pPr>
                <a:defRPr/>
              </a:pPr>
              <a:t>4/27/2020</a:t>
            </a:fld>
            <a:endParaRPr lang="en-US"/>
          </a:p>
        </p:txBody>
      </p:sp>
      <p:sp>
        <p:nvSpPr>
          <p:cNvPr id="19" name="Footer Placeholder 18"/>
          <p:cNvSpPr>
            <a:spLocks noGrp="1"/>
          </p:cNvSpPr>
          <p:nvPr>
            <p:ph type="ftr" sz="quarter" idx="11"/>
          </p:nvPr>
        </p:nvSpPr>
        <p:spPr>
          <a:xfrm>
            <a:off x="3581400" y="76200"/>
            <a:ext cx="2895600" cy="288925"/>
          </a:xfrm>
        </p:spPr>
        <p:txBody>
          <a:bodyPr/>
          <a:lstStyle/>
          <a:p>
            <a:pPr>
              <a:defRPr/>
            </a:pPr>
            <a:r>
              <a:rPr lang="en-US" smtClean="0"/>
              <a:t>Author:RK</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pPr>
              <a:defRPr/>
            </a:pPr>
            <a:fld id="{86442F78-5EBF-4453-A097-83F2C8DFCA84}" type="datetime1">
              <a:rPr lang="en-US" smtClean="0"/>
              <a:pPr>
                <a:defRPr/>
              </a:pPr>
              <a:t>4/27/2020</a:t>
            </a:fld>
            <a:endParaRPr lang="en-US"/>
          </a:p>
        </p:txBody>
      </p:sp>
      <p:sp>
        <p:nvSpPr>
          <p:cNvPr id="11" name="Footer Placeholder 10"/>
          <p:cNvSpPr>
            <a:spLocks noGrp="1"/>
          </p:cNvSpPr>
          <p:nvPr>
            <p:ph type="ftr" sz="quarter" idx="11"/>
          </p:nvPr>
        </p:nvSpPr>
        <p:spPr/>
        <p:txBody>
          <a:bodyPr/>
          <a:lstStyle/>
          <a:p>
            <a:pPr>
              <a:defRPr/>
            </a:pPr>
            <a:r>
              <a:rPr lang="en-US" smtClean="0"/>
              <a:t>Author:RK</a:t>
            </a:r>
            <a:endParaRPr lang="en-US"/>
          </a:p>
        </p:txBody>
      </p:sp>
      <p:sp>
        <p:nvSpPr>
          <p:cNvPr id="16" name="Slide Number Placeholder 1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pPr>
              <a:defRPr/>
            </a:pPr>
            <a:fld id="{E7E1BEA8-81AC-4EAA-9B8B-C356D39A598C}" type="datetime1">
              <a:rPr lang="en-US" smtClean="0"/>
              <a:pPr>
                <a:defRPr/>
              </a:pPr>
              <a:t>4/27/2020</a:t>
            </a:fld>
            <a:endParaRPr lang="en-US"/>
          </a:p>
        </p:txBody>
      </p:sp>
      <p:sp>
        <p:nvSpPr>
          <p:cNvPr id="10" name="Footer Placeholder 9"/>
          <p:cNvSpPr>
            <a:spLocks noGrp="1"/>
          </p:cNvSpPr>
          <p:nvPr>
            <p:ph type="ftr" sz="quarter" idx="11"/>
          </p:nvPr>
        </p:nvSpPr>
        <p:spPr/>
        <p:txBody>
          <a:bodyPr/>
          <a:lstStyle/>
          <a:p>
            <a:pPr>
              <a:defRPr/>
            </a:pPr>
            <a:r>
              <a:rPr lang="en-US" smtClean="0"/>
              <a:t>Author:RK</a:t>
            </a:r>
            <a:endParaRPr lang="en-US"/>
          </a:p>
        </p:txBody>
      </p:sp>
      <p:sp>
        <p:nvSpPr>
          <p:cNvPr id="31" name="Slide Number Placeholder 30"/>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a:defRPr/>
            </a:pPr>
            <a:fld id="{0F274DF4-1E11-4BE5-94EE-68DC7FD66A04}" type="datetime1">
              <a:rPr lang="en-US" smtClean="0"/>
              <a:pPr>
                <a:defRPr/>
              </a:pPr>
              <a:t>4/27/2020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pPr>
              <a:defRPr/>
            </a:pPr>
            <a:fld id="{7E74873D-DF26-421D-BB7D-2443FD85D712}" type="slidenum">
              <a:rPr lang="en-US" smtClean="0"/>
              <a:pPr>
                <a:defRPr/>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95305D4A-26BC-4003-A6BB-1FE483E62D74}" type="datetime1">
              <a:rPr lang="en-US" smtClean="0"/>
              <a:pPr>
                <a:defRPr/>
              </a:pPr>
              <a:t>4/27/2020</a:t>
            </a:fld>
            <a:endParaRPr lang="en-US"/>
          </a:p>
        </p:txBody>
      </p:sp>
      <p:sp>
        <p:nvSpPr>
          <p:cNvPr id="21" name="Footer Placeholder 20"/>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217256AB-E1A6-415D-9F21-A517C3C15B98}" type="datetime1">
              <a:rPr lang="en-US" smtClean="0"/>
              <a:pPr>
                <a:defRPr/>
              </a:pPr>
              <a:t>4/27/2020</a:t>
            </a:fld>
            <a:endParaRPr lang="en-US"/>
          </a:p>
        </p:txBody>
      </p:sp>
      <p:sp>
        <p:nvSpPr>
          <p:cNvPr id="24" name="Footer Placeholder 23"/>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fld id="{A526942A-22AA-43F1-BB1B-25EDD8605733}" type="datetime1">
              <a:rPr lang="en-US" smtClean="0"/>
              <a:pPr>
                <a:defRPr/>
              </a:pPr>
              <a:t>4/27/2020</a:t>
            </a:fld>
            <a:endParaRPr lang="en-US"/>
          </a:p>
        </p:txBody>
      </p:sp>
      <p:sp>
        <p:nvSpPr>
          <p:cNvPr id="29" name="Footer Placeholder 28"/>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pPr>
              <a:defRPr/>
            </a:pPr>
            <a:fld id="{44528B13-61B8-4B34-AE66-FAA20D62E9E3}" type="datetime1">
              <a:rPr lang="en-US" smtClean="0"/>
              <a:pPr>
                <a:defRPr/>
              </a:pPr>
              <a:t>4/27/2020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31" name="Slide Number Placeholder 30"/>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DA77A13B-D29E-4A31-9A3D-BDF778EEE264}" type="datetime1">
              <a:rPr lang="en-US" smtClean="0"/>
              <a:pPr>
                <a:defRPr/>
              </a:pPr>
              <a:t>4/27/2020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r>
              <a:rPr lang="en-US" smtClean="0"/>
              <a:t>Author:RK</a:t>
            </a:r>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1C30FFA0-8383-48F0-ABBC-CA0378A05A10}" type="slidenum">
              <a:rPr lang="en-US" smtClean="0"/>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hf hd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4500" b="1" u="sng" smtClean="0">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00B050"/>
                </a:solidFill>
              </a:rPr>
              <a:t>TOPIC</a:t>
            </a:r>
            <a:r>
              <a:rPr sz="2700" b="1" smtClean="0">
                <a:solidFill>
                  <a:srgbClr val="00B050"/>
                </a:solidFill>
              </a:rPr>
              <a:t>:</a:t>
            </a:r>
            <a:r>
              <a:rPr lang="en-US" sz="2700" b="1" dirty="0" smtClean="0">
                <a:solidFill>
                  <a:srgbClr val="00B050"/>
                </a:solidFill>
              </a:rPr>
              <a:t>  </a:t>
            </a:r>
            <a:r>
              <a:rPr lang="en-US" sz="2700" b="1" dirty="0" smtClean="0">
                <a:solidFill>
                  <a:srgbClr val="00B050"/>
                </a:solidFill>
              </a:rPr>
              <a:t>BREACH OF CONTRACT AND REMEDIES FOR </a:t>
            </a:r>
            <a:r>
              <a:rPr lang="en-US" sz="2700" b="1" dirty="0" err="1" smtClean="0">
                <a:solidFill>
                  <a:srgbClr val="00B050"/>
                </a:solidFill>
              </a:rPr>
              <a:t>BREACh</a:t>
            </a:r>
            <a:endParaRPr sz="2400" b="1">
              <a:solidFill>
                <a:srgbClr val="00B05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A526E448-6C8E-6945-B868-19CDAC7A2963}"/>
              </a:ext>
            </a:extLst>
          </p:cNvPr>
          <p:cNvSpPr>
            <a:spLocks noGrp="1"/>
          </p:cNvSpPr>
          <p:nvPr>
            <p:ph type="title"/>
          </p:nvPr>
        </p:nvSpPr>
        <p:spPr>
          <a:xfrm>
            <a:off x="262032" y="152400"/>
            <a:ext cx="8424768" cy="854809"/>
          </a:xfrm>
        </p:spPr>
        <p:txBody>
          <a:bodyPr>
            <a:normAutofit/>
          </a:bodyPr>
          <a:lstStyle/>
          <a:p>
            <a:r>
              <a:rPr lang="en-US" sz="3000" dirty="0" smtClean="0">
                <a:solidFill>
                  <a:srgbClr val="FF0000"/>
                </a:solidFill>
              </a:rPr>
              <a:t>BREACH OF </a:t>
            </a:r>
            <a:r>
              <a:rPr lang="en-US" sz="3000" dirty="0" smtClean="0">
                <a:solidFill>
                  <a:srgbClr val="FF0000"/>
                </a:solidFill>
              </a:rPr>
              <a:t>CONTRACT:</a:t>
            </a:r>
            <a:endParaRPr lang="en-US" sz="3000" dirty="0" smtClean="0">
              <a:solidFill>
                <a:srgbClr val="FF0000"/>
              </a:solidFill>
            </a:endParaRPr>
          </a:p>
        </p:txBody>
      </p:sp>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2</a:t>
            </a:fld>
            <a:endParaRPr lang="en-US" dirty="0"/>
          </a:p>
        </p:txBody>
      </p:sp>
      <p:sp>
        <p:nvSpPr>
          <p:cNvPr id="8" name="object 2"/>
          <p:cNvSpPr txBox="1"/>
          <p:nvPr/>
        </p:nvSpPr>
        <p:spPr>
          <a:xfrm>
            <a:off x="609600" y="1129462"/>
            <a:ext cx="8153400" cy="4814138"/>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Formation of a contract imposes obligation on both the parties to perform their respective promises. When one of them fails to neglect or refuses to perform his promise, he is said to have committed a breach of contract. Breach of contract may of two types; actual breach and anticipatory breach.</a:t>
            </a:r>
          </a:p>
          <a:p>
            <a:pPr algn="just"/>
            <a:r>
              <a:rPr lang="en-US" sz="2400" dirty="0" smtClean="0">
                <a:latin typeface="Calibri" pitchFamily="34" charset="0"/>
                <a:cs typeface="Calibri" pitchFamily="34" charset="0"/>
              </a:rPr>
              <a:t> </a:t>
            </a:r>
          </a:p>
          <a:p>
            <a:pPr algn="just"/>
            <a:r>
              <a:rPr lang="en-US" sz="2400" b="1" dirty="0" smtClean="0">
                <a:latin typeface="Calibri" pitchFamily="34" charset="0"/>
                <a:cs typeface="Calibri" pitchFamily="34" charset="0"/>
              </a:rPr>
              <a:t>Actual breach of contract</a:t>
            </a:r>
            <a:r>
              <a:rPr lang="en-US" sz="2400" dirty="0" smtClean="0">
                <a:latin typeface="Calibri" pitchFamily="34" charset="0"/>
                <a:cs typeface="Calibri" pitchFamily="34" charset="0"/>
              </a:rPr>
              <a:t> takes place when the </a:t>
            </a:r>
            <a:r>
              <a:rPr lang="en-US" sz="2400" dirty="0" err="1" smtClean="0">
                <a:latin typeface="Calibri" pitchFamily="34" charset="0"/>
                <a:cs typeface="Calibri" pitchFamily="34" charset="0"/>
              </a:rPr>
              <a:t>promisor</a:t>
            </a:r>
            <a:r>
              <a:rPr lang="en-US" sz="2400" dirty="0" smtClean="0">
                <a:latin typeface="Calibri" pitchFamily="34" charset="0"/>
                <a:cs typeface="Calibri" pitchFamily="34" charset="0"/>
              </a:rPr>
              <a:t> fails to perform his obligation or refuses to do so on the due date of performance.</a:t>
            </a:r>
          </a:p>
          <a:p>
            <a:pPr algn="just"/>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In </a:t>
            </a:r>
            <a:r>
              <a:rPr lang="en-US" sz="2400" b="1" dirty="0" smtClean="0">
                <a:latin typeface="Calibri" pitchFamily="34" charset="0"/>
                <a:cs typeface="Calibri" pitchFamily="34" charset="0"/>
              </a:rPr>
              <a:t>anticipatory breach of contract</a:t>
            </a:r>
            <a:r>
              <a:rPr lang="en-US" sz="2400" dirty="0" smtClean="0">
                <a:latin typeface="Calibri" pitchFamily="34" charset="0"/>
                <a:cs typeface="Calibri" pitchFamily="34" charset="0"/>
              </a:rPr>
              <a:t>, the </a:t>
            </a:r>
            <a:r>
              <a:rPr lang="en-US" sz="2400" dirty="0" err="1" smtClean="0">
                <a:latin typeface="Calibri" pitchFamily="34" charset="0"/>
                <a:cs typeface="Calibri" pitchFamily="34" charset="0"/>
              </a:rPr>
              <a:t>promisor</a:t>
            </a:r>
            <a:r>
              <a:rPr lang="en-US" sz="2400" dirty="0" smtClean="0">
                <a:latin typeface="Calibri" pitchFamily="34" charset="0"/>
                <a:cs typeface="Calibri" pitchFamily="34" charset="0"/>
              </a:rPr>
              <a:t> either refuses to perform or makes himself unable to perform a promise before due date of performance.</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3</a:t>
            </a:fld>
            <a:endParaRPr lang="en-US" dirty="0"/>
          </a:p>
        </p:txBody>
      </p:sp>
      <p:sp>
        <p:nvSpPr>
          <p:cNvPr id="8" name="object 2"/>
          <p:cNvSpPr txBox="1"/>
          <p:nvPr/>
        </p:nvSpPr>
        <p:spPr>
          <a:xfrm>
            <a:off x="609600" y="1129462"/>
            <a:ext cx="8153400" cy="5321970"/>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The various remedies available to an injured are:</a:t>
            </a:r>
          </a:p>
          <a:p>
            <a:pPr algn="just"/>
            <a:endParaRPr lang="en-US" sz="2300" b="1" dirty="0" smtClean="0">
              <a:latin typeface="Calibri" pitchFamily="34" charset="0"/>
              <a:cs typeface="Calibri" pitchFamily="34" charset="0"/>
            </a:endParaRPr>
          </a:p>
          <a:p>
            <a:pPr algn="just"/>
            <a:r>
              <a:rPr lang="en-US" sz="2300" b="1" dirty="0" smtClean="0">
                <a:latin typeface="Calibri" pitchFamily="34" charset="0"/>
                <a:cs typeface="Calibri" pitchFamily="34" charset="0"/>
              </a:rPr>
              <a:t>A</a:t>
            </a:r>
            <a:r>
              <a:rPr lang="en-US" sz="2300" b="1" dirty="0" smtClean="0">
                <a:latin typeface="Calibri" pitchFamily="34" charset="0"/>
                <a:cs typeface="Calibri" pitchFamily="34" charset="0"/>
              </a:rPr>
              <a:t>. Rescission of the Contract</a:t>
            </a:r>
            <a:r>
              <a:rPr lang="en-US" sz="2300" dirty="0" smtClean="0">
                <a:latin typeface="Calibri" pitchFamily="34" charset="0"/>
                <a:cs typeface="Calibri" pitchFamily="34" charset="0"/>
              </a:rPr>
              <a:t>: - Where one of the parties to a contract commits breach, </a:t>
            </a:r>
            <a:r>
              <a:rPr lang="en-US" sz="2300" dirty="0" smtClean="0">
                <a:latin typeface="Calibri" pitchFamily="34" charset="0"/>
                <a:cs typeface="Calibri" pitchFamily="34" charset="0"/>
              </a:rPr>
              <a:t>the other </a:t>
            </a:r>
            <a:r>
              <a:rPr lang="en-US" sz="2300" dirty="0" smtClean="0">
                <a:latin typeface="Calibri" pitchFamily="34" charset="0"/>
                <a:cs typeface="Calibri" pitchFamily="34" charset="0"/>
              </a:rPr>
              <a:t>party treats the contract as rescind or cancelled and refuses the further performance. </a:t>
            </a:r>
            <a:r>
              <a:rPr lang="en-US" sz="2300" dirty="0" smtClean="0">
                <a:latin typeface="Calibri" pitchFamily="34" charset="0"/>
                <a:cs typeface="Calibri" pitchFamily="34" charset="0"/>
              </a:rPr>
              <a:t>It is </a:t>
            </a:r>
            <a:r>
              <a:rPr lang="en-US" sz="2300" dirty="0" smtClean="0">
                <a:latin typeface="Calibri" pitchFamily="34" charset="0"/>
                <a:cs typeface="Calibri" pitchFamily="34" charset="0"/>
              </a:rPr>
              <a:t>the way by which a contract may be discharged. When a contract is broken by one party,</a:t>
            </a:r>
          </a:p>
          <a:p>
            <a:pPr algn="just"/>
            <a:r>
              <a:rPr lang="en-US" sz="2300" dirty="0" smtClean="0">
                <a:latin typeface="Calibri" pitchFamily="34" charset="0"/>
                <a:cs typeface="Calibri" pitchFamily="34" charset="0"/>
              </a:rPr>
              <a:t>the other party may sue to treat the contract as rescinded and refuse further </a:t>
            </a:r>
            <a:r>
              <a:rPr lang="en-US" sz="2300" dirty="0" smtClean="0">
                <a:latin typeface="Calibri" pitchFamily="34" charset="0"/>
                <a:cs typeface="Calibri" pitchFamily="34" charset="0"/>
              </a:rPr>
              <a:t>performance. For </a:t>
            </a:r>
            <a:r>
              <a:rPr lang="en-US" sz="2300" dirty="0" smtClean="0">
                <a:latin typeface="Calibri" pitchFamily="34" charset="0"/>
                <a:cs typeface="Calibri" pitchFamily="34" charset="0"/>
              </a:rPr>
              <a:t>example, A promises to sell his Car to B for a Price. A does not sold the Car , B </a:t>
            </a:r>
            <a:r>
              <a:rPr lang="en-US" sz="2300" dirty="0" smtClean="0">
                <a:latin typeface="Calibri" pitchFamily="34" charset="0"/>
                <a:cs typeface="Calibri" pitchFamily="34" charset="0"/>
              </a:rPr>
              <a:t>is discharged </a:t>
            </a:r>
            <a:r>
              <a:rPr lang="en-US" sz="2300" dirty="0" smtClean="0">
                <a:latin typeface="Calibri" pitchFamily="34" charset="0"/>
                <a:cs typeface="Calibri" pitchFamily="34" charset="0"/>
              </a:rPr>
              <a:t>from his liability to pay the Price.</a:t>
            </a:r>
          </a:p>
          <a:p>
            <a:pPr algn="just"/>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The </a:t>
            </a:r>
            <a:r>
              <a:rPr lang="en-US" sz="2300" dirty="0" smtClean="0">
                <a:latin typeface="Calibri" pitchFamily="34" charset="0"/>
                <a:cs typeface="Calibri" pitchFamily="34" charset="0"/>
              </a:rPr>
              <a:t>court may grant rescission if the contract is voidable on the part of the aggrieved </a:t>
            </a:r>
            <a:r>
              <a:rPr lang="en-US" sz="2300" dirty="0" smtClean="0">
                <a:latin typeface="Calibri" pitchFamily="34" charset="0"/>
                <a:cs typeface="Calibri" pitchFamily="34" charset="0"/>
              </a:rPr>
              <a:t>party. The </a:t>
            </a:r>
            <a:r>
              <a:rPr lang="en-US" sz="2300" dirty="0" smtClean="0">
                <a:latin typeface="Calibri" pitchFamily="34" charset="0"/>
                <a:cs typeface="Calibri" pitchFamily="34" charset="0"/>
              </a:rPr>
              <a:t>court may refuse to grant rescission in the following cases</a:t>
            </a:r>
            <a:r>
              <a:rPr lang="en-US" sz="2300" dirty="0" smtClean="0">
                <a:latin typeface="Calibri" pitchFamily="34" charset="0"/>
                <a:cs typeface="Calibri" pitchFamily="34" charset="0"/>
              </a:rPr>
              <a:t>:</a:t>
            </a:r>
            <a:endParaRPr lang="en-US" sz="2300" dirty="0">
              <a:latin typeface="Calibri" pitchFamily="34" charset="0"/>
              <a:cs typeface="Calibri" pitchFamily="34" charset="0"/>
            </a:endParaRPr>
          </a:p>
        </p:txBody>
      </p:sp>
      <p:sp>
        <p:nvSpPr>
          <p:cNvPr id="7" name="Title 2">
            <a:extLst>
              <a:ext uri="{FF2B5EF4-FFF2-40B4-BE49-F238E27FC236}">
                <a16:creationId xmlns="" xmlns:a16="http://schemas.microsoft.com/office/drawing/2014/main" id="{A526E448-6C8E-6945-B868-19CDAC7A2963}"/>
              </a:ext>
            </a:extLst>
          </p:cNvPr>
          <p:cNvSpPr txBox="1">
            <a:spLocks/>
          </p:cNvSpPr>
          <p:nvPr/>
        </p:nvSpPr>
        <p:spPr>
          <a:xfrm>
            <a:off x="262032" y="152400"/>
            <a:ext cx="8424768" cy="854809"/>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all" spc="0" normalizeH="0" baseline="0" noProof="0" dirty="0" smtClean="0">
                <a:ln>
                  <a:noFill/>
                </a:ln>
                <a:solidFill>
                  <a:srgbClr val="FF0000"/>
                </a:solidFill>
                <a:effectLst>
                  <a:reflection blurRad="12700" stA="48000" endA="300" endPos="55000" dir="5400000" sy="-90000" algn="bl" rotWithShape="0"/>
                </a:effectLst>
                <a:uLnTx/>
                <a:uFillTx/>
                <a:latin typeface="+mj-lt"/>
                <a:ea typeface="+mj-ea"/>
                <a:cs typeface="+mj-cs"/>
              </a:rPr>
              <a:t>REMEDIES FOR BREACH</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4</a:t>
            </a:fld>
            <a:endParaRPr lang="en-US" dirty="0"/>
          </a:p>
        </p:txBody>
      </p:sp>
      <p:sp>
        <p:nvSpPr>
          <p:cNvPr id="8" name="object 2"/>
          <p:cNvSpPr txBox="1"/>
          <p:nvPr/>
        </p:nvSpPr>
        <p:spPr>
          <a:xfrm>
            <a:off x="609600" y="398001"/>
            <a:ext cx="8153400" cy="6029856"/>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a</a:t>
            </a:r>
            <a:r>
              <a:rPr lang="en-US" sz="2300" dirty="0" smtClean="0">
                <a:latin typeface="Calibri" pitchFamily="34" charset="0"/>
                <a:cs typeface="Calibri" pitchFamily="34" charset="0"/>
              </a:rPr>
              <a:t>. When the aggrieved has ratified the contract</a:t>
            </a:r>
          </a:p>
          <a:p>
            <a:pPr algn="just"/>
            <a:r>
              <a:rPr lang="en-US" sz="2300" dirty="0" smtClean="0">
                <a:latin typeface="Calibri" pitchFamily="34" charset="0"/>
                <a:cs typeface="Calibri" pitchFamily="34" charset="0"/>
              </a:rPr>
              <a:t>b. Owing to change of circumstances parties cannot be restored to their original position.</a:t>
            </a:r>
          </a:p>
          <a:p>
            <a:pPr algn="just"/>
            <a:r>
              <a:rPr lang="en-US" sz="2300" dirty="0" smtClean="0">
                <a:latin typeface="Calibri" pitchFamily="34" charset="0"/>
                <a:cs typeface="Calibri" pitchFamily="34" charset="0"/>
              </a:rPr>
              <a:t>c. During the subsistence of the contract, third parties have acquired rights in good </a:t>
            </a:r>
            <a:r>
              <a:rPr lang="en-US" sz="2300" dirty="0" smtClean="0">
                <a:latin typeface="Calibri" pitchFamily="34" charset="0"/>
                <a:cs typeface="Calibri" pitchFamily="34" charset="0"/>
              </a:rPr>
              <a:t>faith and </a:t>
            </a:r>
            <a:r>
              <a:rPr lang="en-US" sz="2300" dirty="0" smtClean="0">
                <a:latin typeface="Calibri" pitchFamily="34" charset="0"/>
                <a:cs typeface="Calibri" pitchFamily="34" charset="0"/>
              </a:rPr>
              <a:t>for value.</a:t>
            </a:r>
          </a:p>
          <a:p>
            <a:pPr algn="just"/>
            <a:r>
              <a:rPr lang="en-US" sz="2300" dirty="0" smtClean="0">
                <a:latin typeface="Calibri" pitchFamily="34" charset="0"/>
                <a:cs typeface="Calibri" pitchFamily="34" charset="0"/>
              </a:rPr>
              <a:t>d. When only part of the contract is sought to be rescinded and such part is not </a:t>
            </a:r>
            <a:r>
              <a:rPr lang="en-US" sz="2300" dirty="0" smtClean="0">
                <a:latin typeface="Calibri" pitchFamily="34" charset="0"/>
                <a:cs typeface="Calibri" pitchFamily="34" charset="0"/>
              </a:rPr>
              <a:t>severable from </a:t>
            </a:r>
            <a:r>
              <a:rPr lang="en-US" sz="2300" dirty="0" smtClean="0">
                <a:latin typeface="Calibri" pitchFamily="34" charset="0"/>
                <a:cs typeface="Calibri" pitchFamily="34" charset="0"/>
              </a:rPr>
              <a:t>rest of the contract</a:t>
            </a:r>
            <a:r>
              <a:rPr lang="en-US" sz="2300" dirty="0" smtClean="0">
                <a:latin typeface="Calibri" pitchFamily="34" charset="0"/>
                <a:cs typeface="Calibri" pitchFamily="34" charset="0"/>
              </a:rPr>
              <a:t>.</a:t>
            </a:r>
          </a:p>
          <a:p>
            <a:pPr algn="just">
              <a:lnSpc>
                <a:spcPct val="50000"/>
              </a:lnSpc>
            </a:pPr>
            <a:endParaRPr lang="en-US" sz="2300" dirty="0" smtClean="0">
              <a:latin typeface="Calibri" pitchFamily="34" charset="0"/>
              <a:cs typeface="Calibri" pitchFamily="34" charset="0"/>
            </a:endParaRPr>
          </a:p>
          <a:p>
            <a:r>
              <a:rPr lang="en-US" sz="2300" b="1" dirty="0" smtClean="0">
                <a:latin typeface="Calibri" pitchFamily="34" charset="0"/>
                <a:cs typeface="Calibri" pitchFamily="34" charset="0"/>
              </a:rPr>
              <a:t>B. Suit for damages</a:t>
            </a:r>
            <a:r>
              <a:rPr lang="en-US" sz="2300" dirty="0" smtClean="0">
                <a:latin typeface="Calibri" pitchFamily="34" charset="0"/>
                <a:cs typeface="Calibri" pitchFamily="34" charset="0"/>
              </a:rPr>
              <a:t>: - When a contract is broken, the injured party can claim damages from </a:t>
            </a:r>
            <a:r>
              <a:rPr lang="en-US" sz="2300" dirty="0" smtClean="0">
                <a:latin typeface="Calibri" pitchFamily="34" charset="0"/>
                <a:cs typeface="Calibri" pitchFamily="34" charset="0"/>
              </a:rPr>
              <a:t>the other </a:t>
            </a:r>
            <a:r>
              <a:rPr lang="en-US" sz="2300" dirty="0" smtClean="0">
                <a:latin typeface="Calibri" pitchFamily="34" charset="0"/>
                <a:cs typeface="Calibri" pitchFamily="34" charset="0"/>
              </a:rPr>
              <a:t>party. The object of awarding damages for the breach of a contract is to put the </a:t>
            </a:r>
            <a:r>
              <a:rPr lang="en-US" sz="2300" dirty="0" smtClean="0">
                <a:latin typeface="Calibri" pitchFamily="34" charset="0"/>
                <a:cs typeface="Calibri" pitchFamily="34" charset="0"/>
              </a:rPr>
              <a:t>injured party </a:t>
            </a:r>
            <a:r>
              <a:rPr lang="en-US" sz="2300" dirty="0" smtClean="0">
                <a:latin typeface="Calibri" pitchFamily="34" charset="0"/>
                <a:cs typeface="Calibri" pitchFamily="34" charset="0"/>
              </a:rPr>
              <a:t>in the same financial position as if the contract had been performed. No </a:t>
            </a:r>
            <a:r>
              <a:rPr lang="en-US" sz="2300" dirty="0" smtClean="0">
                <a:latin typeface="Calibri" pitchFamily="34" charset="0"/>
                <a:cs typeface="Calibri" pitchFamily="34" charset="0"/>
              </a:rPr>
              <a:t>compensation is </a:t>
            </a:r>
            <a:r>
              <a:rPr lang="en-US" sz="2300" dirty="0" smtClean="0">
                <a:latin typeface="Calibri" pitchFamily="34" charset="0"/>
                <a:cs typeface="Calibri" pitchFamily="34" charset="0"/>
              </a:rPr>
              <a:t>to be given for any indirect or remote loss on account of breach. There are different </a:t>
            </a:r>
            <a:r>
              <a:rPr lang="en-US" sz="2300" dirty="0" smtClean="0">
                <a:latin typeface="Calibri" pitchFamily="34" charset="0"/>
                <a:cs typeface="Calibri" pitchFamily="34" charset="0"/>
              </a:rPr>
              <a:t>types of damages.</a:t>
            </a:r>
          </a:p>
          <a:p>
            <a:pPr>
              <a:lnSpc>
                <a:spcPct val="50000"/>
              </a:lnSpc>
            </a:pPr>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a</a:t>
            </a:r>
            <a:r>
              <a:rPr lang="en-US" sz="2300" dirty="0" smtClean="0">
                <a:latin typeface="Calibri" pitchFamily="34" charset="0"/>
                <a:cs typeface="Calibri" pitchFamily="34" charset="0"/>
              </a:rPr>
              <a:t>. </a:t>
            </a:r>
            <a:r>
              <a:rPr lang="en-US" sz="2300" b="1" dirty="0" smtClean="0">
                <a:latin typeface="Calibri" pitchFamily="34" charset="0"/>
                <a:cs typeface="Calibri" pitchFamily="34" charset="0"/>
              </a:rPr>
              <a:t>Compensatory damages: </a:t>
            </a:r>
            <a:r>
              <a:rPr lang="en-US" sz="2300" dirty="0" smtClean="0">
                <a:latin typeface="Calibri" pitchFamily="34" charset="0"/>
                <a:cs typeface="Calibri" pitchFamily="34" charset="0"/>
              </a:rPr>
              <a:t>These damages include the direct loss suffered by </a:t>
            </a:r>
            <a:r>
              <a:rPr lang="en-US" sz="2300" dirty="0" smtClean="0">
                <a:latin typeface="Calibri" pitchFamily="34" charset="0"/>
                <a:cs typeface="Calibri" pitchFamily="34" charset="0"/>
              </a:rPr>
              <a:t>the aggrieved </a:t>
            </a:r>
            <a:r>
              <a:rPr lang="en-US" sz="2300" dirty="0" smtClean="0">
                <a:latin typeface="Calibri" pitchFamily="34" charset="0"/>
                <a:cs typeface="Calibri" pitchFamily="34" charset="0"/>
              </a:rPr>
              <a:t>party, and it is calculated as on the date of breach, taking into </a:t>
            </a:r>
            <a:r>
              <a:rPr lang="en-US" sz="2300" dirty="0" smtClean="0">
                <a:latin typeface="Calibri" pitchFamily="34" charset="0"/>
                <a:cs typeface="Calibri" pitchFamily="34" charset="0"/>
              </a:rPr>
              <a:t>consideration, the </a:t>
            </a:r>
            <a:r>
              <a:rPr lang="en-US" sz="2300" dirty="0" smtClean="0">
                <a:latin typeface="Calibri" pitchFamily="34" charset="0"/>
                <a:cs typeface="Calibri" pitchFamily="34" charset="0"/>
              </a:rPr>
              <a:t>prevailing circumstances</a:t>
            </a:r>
            <a:r>
              <a:rPr lang="en-US" sz="2300" dirty="0" smtClean="0">
                <a:latin typeface="Calibri" pitchFamily="34" charset="0"/>
                <a:cs typeface="Calibri" pitchFamily="34" charset="0"/>
              </a:rPr>
              <a:t>.</a:t>
            </a:r>
            <a:endParaRPr lang="en-US" sz="23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5</a:t>
            </a:fld>
            <a:endParaRPr lang="en-US" dirty="0"/>
          </a:p>
        </p:txBody>
      </p:sp>
      <p:sp>
        <p:nvSpPr>
          <p:cNvPr id="8" name="object 2"/>
          <p:cNvSpPr txBox="1"/>
          <p:nvPr/>
        </p:nvSpPr>
        <p:spPr>
          <a:xfrm>
            <a:off x="609600" y="452115"/>
            <a:ext cx="8153400" cy="6029856"/>
          </a:xfrm>
          <a:prstGeom prst="rect">
            <a:avLst/>
          </a:prstGeom>
        </p:spPr>
        <p:txBody>
          <a:bodyPr vert="horz" wrap="square" lIns="0" tIns="12700" rIns="0" bIns="0" rtlCol="0">
            <a:spAutoFit/>
          </a:bodyPr>
          <a:lstStyle/>
          <a:p>
            <a:r>
              <a:rPr lang="en-US" sz="2300" dirty="0" smtClean="0">
                <a:latin typeface="Calibri" pitchFamily="34" charset="0"/>
                <a:cs typeface="Calibri" pitchFamily="34" charset="0"/>
              </a:rPr>
              <a:t>b</a:t>
            </a:r>
            <a:r>
              <a:rPr lang="en-US" sz="2300" dirty="0" smtClean="0">
                <a:latin typeface="Calibri" pitchFamily="34" charset="0"/>
                <a:cs typeface="Calibri" pitchFamily="34" charset="0"/>
              </a:rPr>
              <a:t>. </a:t>
            </a:r>
            <a:r>
              <a:rPr lang="en-US" sz="2300" b="1" dirty="0" smtClean="0">
                <a:latin typeface="Calibri" pitchFamily="34" charset="0"/>
                <a:cs typeface="Calibri" pitchFamily="34" charset="0"/>
              </a:rPr>
              <a:t>Special damages: - </a:t>
            </a:r>
            <a:r>
              <a:rPr lang="en-US" sz="2300" dirty="0" smtClean="0">
                <a:latin typeface="Calibri" pitchFamily="34" charset="0"/>
                <a:cs typeface="Calibri" pitchFamily="34" charset="0"/>
              </a:rPr>
              <a:t>These damages are those which arise from the breach of </a:t>
            </a:r>
            <a:r>
              <a:rPr lang="en-US" sz="2300" dirty="0" smtClean="0">
                <a:latin typeface="Calibri" pitchFamily="34" charset="0"/>
                <a:cs typeface="Calibri" pitchFamily="34" charset="0"/>
              </a:rPr>
              <a:t>contract under </a:t>
            </a:r>
            <a:r>
              <a:rPr lang="en-US" sz="2300" dirty="0" smtClean="0">
                <a:latin typeface="Calibri" pitchFamily="34" charset="0"/>
                <a:cs typeface="Calibri" pitchFamily="34" charset="0"/>
              </a:rPr>
              <a:t>special circumstances. If there is a breach of contract under </a:t>
            </a:r>
            <a:r>
              <a:rPr lang="en-US" sz="2300" dirty="0" smtClean="0">
                <a:latin typeface="Calibri" pitchFamily="34" charset="0"/>
                <a:cs typeface="Calibri" pitchFamily="34" charset="0"/>
              </a:rPr>
              <a:t>special circumstances</a:t>
            </a:r>
            <a:r>
              <a:rPr lang="en-US" sz="2300" dirty="0" smtClean="0">
                <a:latin typeface="Calibri" pitchFamily="34" charset="0"/>
                <a:cs typeface="Calibri" pitchFamily="34" charset="0"/>
              </a:rPr>
              <a:t>, special damages can be claimed. Special damages can be </a:t>
            </a:r>
            <a:r>
              <a:rPr lang="en-US" sz="2300" dirty="0" smtClean="0">
                <a:latin typeface="Calibri" pitchFamily="34" charset="0"/>
                <a:cs typeface="Calibri" pitchFamily="34" charset="0"/>
              </a:rPr>
              <a:t>recovered only </a:t>
            </a:r>
            <a:r>
              <a:rPr lang="en-US" sz="2300" dirty="0" smtClean="0">
                <a:latin typeface="Calibri" pitchFamily="34" charset="0"/>
                <a:cs typeface="Calibri" pitchFamily="34" charset="0"/>
              </a:rPr>
              <a:t>if it stipulated in the contract</a:t>
            </a:r>
            <a:r>
              <a:rPr lang="en-US" sz="2300" dirty="0" smtClean="0">
                <a:latin typeface="Calibri" pitchFamily="34" charset="0"/>
                <a:cs typeface="Calibri" pitchFamily="34" charset="0"/>
              </a:rPr>
              <a:t>.</a:t>
            </a:r>
          </a:p>
          <a:p>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c. </a:t>
            </a:r>
            <a:r>
              <a:rPr lang="en-US" sz="2300" b="1" dirty="0" smtClean="0">
                <a:latin typeface="Calibri" pitchFamily="34" charset="0"/>
                <a:cs typeface="Calibri" pitchFamily="34" charset="0"/>
              </a:rPr>
              <a:t>Exemplary damages or vindictive damages: - </a:t>
            </a:r>
            <a:r>
              <a:rPr lang="en-US" sz="2300" dirty="0" smtClean="0">
                <a:latin typeface="Calibri" pitchFamily="34" charset="0"/>
                <a:cs typeface="Calibri" pitchFamily="34" charset="0"/>
              </a:rPr>
              <a:t>These damages are awarded with </a:t>
            </a:r>
            <a:r>
              <a:rPr lang="en-US" sz="2300" dirty="0" smtClean="0">
                <a:latin typeface="Calibri" pitchFamily="34" charset="0"/>
                <a:cs typeface="Calibri" pitchFamily="34" charset="0"/>
              </a:rPr>
              <a:t>a view </a:t>
            </a:r>
            <a:r>
              <a:rPr lang="en-US" sz="2300" dirty="0" smtClean="0">
                <a:latin typeface="Calibri" pitchFamily="34" charset="0"/>
                <a:cs typeface="Calibri" pitchFamily="34" charset="0"/>
              </a:rPr>
              <a:t>to punish the defaulting party who injured the feelings of the </a:t>
            </a:r>
            <a:r>
              <a:rPr lang="en-US" sz="2300" dirty="0" smtClean="0">
                <a:latin typeface="Calibri" pitchFamily="34" charset="0"/>
                <a:cs typeface="Calibri" pitchFamily="34" charset="0"/>
              </a:rPr>
              <a:t>others </a:t>
            </a:r>
            <a:r>
              <a:rPr lang="en-US" sz="2300" dirty="0" smtClean="0">
                <a:latin typeface="Calibri" pitchFamily="34" charset="0"/>
                <a:cs typeface="Calibri" pitchFamily="34" charset="0"/>
              </a:rPr>
              <a:t>and not </a:t>
            </a:r>
            <a:r>
              <a:rPr lang="en-US" sz="2300" dirty="0" smtClean="0">
                <a:latin typeface="Calibri" pitchFamily="34" charset="0"/>
                <a:cs typeface="Calibri" pitchFamily="34" charset="0"/>
              </a:rPr>
              <a:t>solely with </a:t>
            </a:r>
            <a:r>
              <a:rPr lang="en-US" sz="2300" dirty="0" smtClean="0">
                <a:latin typeface="Calibri" pitchFamily="34" charset="0"/>
                <a:cs typeface="Calibri" pitchFamily="34" charset="0"/>
              </a:rPr>
              <a:t>the idea of awarding compensation to the injured party</a:t>
            </a:r>
            <a:r>
              <a:rPr lang="en-US" sz="2300" dirty="0" smtClean="0">
                <a:latin typeface="Calibri" pitchFamily="34" charset="0"/>
                <a:cs typeface="Calibri" pitchFamily="34" charset="0"/>
              </a:rPr>
              <a:t>.</a:t>
            </a:r>
          </a:p>
          <a:p>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d. </a:t>
            </a:r>
            <a:r>
              <a:rPr lang="en-US" sz="2300" b="1" dirty="0" smtClean="0">
                <a:latin typeface="Calibri" pitchFamily="34" charset="0"/>
                <a:cs typeface="Calibri" pitchFamily="34" charset="0"/>
              </a:rPr>
              <a:t>Nominal damages</a:t>
            </a:r>
            <a:r>
              <a:rPr lang="en-US" sz="2300" dirty="0" smtClean="0">
                <a:latin typeface="Calibri" pitchFamily="34" charset="0"/>
                <a:cs typeface="Calibri" pitchFamily="34" charset="0"/>
              </a:rPr>
              <a:t>: Nominal damages are awarded in cases where the injured party </a:t>
            </a:r>
            <a:r>
              <a:rPr lang="en-US" sz="2300" dirty="0" smtClean="0">
                <a:latin typeface="Calibri" pitchFamily="34" charset="0"/>
                <a:cs typeface="Calibri" pitchFamily="34" charset="0"/>
              </a:rPr>
              <a:t>is able </a:t>
            </a:r>
            <a:r>
              <a:rPr lang="en-US" sz="2300" dirty="0" smtClean="0">
                <a:latin typeface="Calibri" pitchFamily="34" charset="0"/>
                <a:cs typeface="Calibri" pitchFamily="34" charset="0"/>
              </a:rPr>
              <a:t>to prove a breach of contract, but he has not suffered any real and substantial </a:t>
            </a:r>
            <a:r>
              <a:rPr lang="en-US" sz="2300" dirty="0" smtClean="0">
                <a:latin typeface="Calibri" pitchFamily="34" charset="0"/>
                <a:cs typeface="Calibri" pitchFamily="34" charset="0"/>
              </a:rPr>
              <a:t>loss. The </a:t>
            </a:r>
            <a:r>
              <a:rPr lang="en-US" sz="2300" dirty="0" smtClean="0">
                <a:latin typeface="Calibri" pitchFamily="34" charset="0"/>
                <a:cs typeface="Calibri" pitchFamily="34" charset="0"/>
              </a:rPr>
              <a:t>basic idea of granting such damages is to bring the party making breach of </a:t>
            </a:r>
            <a:r>
              <a:rPr lang="en-US" sz="2300" dirty="0" smtClean="0">
                <a:latin typeface="Calibri" pitchFamily="34" charset="0"/>
                <a:cs typeface="Calibri" pitchFamily="34" charset="0"/>
              </a:rPr>
              <a:t>contract to </a:t>
            </a:r>
            <a:r>
              <a:rPr lang="en-US" sz="2300" dirty="0" smtClean="0">
                <a:latin typeface="Calibri" pitchFamily="34" charset="0"/>
                <a:cs typeface="Calibri" pitchFamily="34" charset="0"/>
              </a:rPr>
              <a:t>record and to recognize the right of aggrieved party.</a:t>
            </a:r>
          </a:p>
          <a:p>
            <a:pPr algn="just"/>
            <a:endParaRPr lang="en-US" sz="23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6</a:t>
            </a:fld>
            <a:endParaRPr lang="en-US" dirty="0"/>
          </a:p>
        </p:txBody>
      </p:sp>
      <p:sp>
        <p:nvSpPr>
          <p:cNvPr id="8" name="object 2"/>
          <p:cNvSpPr txBox="1"/>
          <p:nvPr/>
        </p:nvSpPr>
        <p:spPr>
          <a:xfrm>
            <a:off x="609600" y="304800"/>
            <a:ext cx="8153400" cy="6445354"/>
          </a:xfrm>
          <a:prstGeom prst="rect">
            <a:avLst/>
          </a:prstGeom>
        </p:spPr>
        <p:txBody>
          <a:bodyPr vert="horz" wrap="square" lIns="0" tIns="12700" rIns="0" bIns="0" rtlCol="0">
            <a:spAutoFit/>
          </a:bodyPr>
          <a:lstStyle/>
          <a:p>
            <a:pPr algn="just"/>
            <a:r>
              <a:rPr lang="en-US" sz="2200" b="1" dirty="0" smtClean="0">
                <a:latin typeface="Calibri" pitchFamily="34" charset="0"/>
                <a:cs typeface="Calibri" pitchFamily="34" charset="0"/>
              </a:rPr>
              <a:t>Penalty and Liquidated damage</a:t>
            </a:r>
            <a:r>
              <a:rPr lang="en-US" sz="2200" dirty="0" smtClean="0">
                <a:latin typeface="Calibri" pitchFamily="34" charset="0"/>
                <a:cs typeface="Calibri" pitchFamily="34" charset="0"/>
              </a:rPr>
              <a:t>: - Sometimes, the parties while making a contract, may fix </a:t>
            </a:r>
            <a:r>
              <a:rPr lang="en-US" sz="2200" dirty="0" smtClean="0">
                <a:latin typeface="Calibri" pitchFamily="34" charset="0"/>
                <a:cs typeface="Calibri" pitchFamily="34" charset="0"/>
              </a:rPr>
              <a:t>the amount </a:t>
            </a:r>
            <a:r>
              <a:rPr lang="en-US" sz="2200" dirty="0" smtClean="0">
                <a:latin typeface="Calibri" pitchFamily="34" charset="0"/>
                <a:cs typeface="Calibri" pitchFamily="34" charset="0"/>
              </a:rPr>
              <a:t>of damage, which may be either Liquidated damage or penalty depending upon the </a:t>
            </a:r>
            <a:r>
              <a:rPr lang="en-US" sz="2200" dirty="0" smtClean="0">
                <a:latin typeface="Calibri" pitchFamily="34" charset="0"/>
                <a:cs typeface="Calibri" pitchFamily="34" charset="0"/>
              </a:rPr>
              <a:t>manner of </a:t>
            </a:r>
            <a:r>
              <a:rPr lang="en-US" sz="2200" dirty="0" smtClean="0">
                <a:latin typeface="Calibri" pitchFamily="34" charset="0"/>
                <a:cs typeface="Calibri" pitchFamily="34" charset="0"/>
              </a:rPr>
              <a:t>fixing it. Liquidated damages represent a sum fixed or ascertained by the parties in the </a:t>
            </a:r>
            <a:r>
              <a:rPr lang="en-US" sz="2200" dirty="0" smtClean="0">
                <a:latin typeface="Calibri" pitchFamily="34" charset="0"/>
                <a:cs typeface="Calibri" pitchFamily="34" charset="0"/>
              </a:rPr>
              <a:t>contract. It </a:t>
            </a:r>
            <a:r>
              <a:rPr lang="en-US" sz="2200" dirty="0" smtClean="0">
                <a:latin typeface="Calibri" pitchFamily="34" charset="0"/>
                <a:cs typeface="Calibri" pitchFamily="34" charset="0"/>
              </a:rPr>
              <a:t>is a fair and genuine pre-estimate of the probable loss that might ensure as a result of the breach.</a:t>
            </a:r>
          </a:p>
          <a:p>
            <a:pPr algn="just"/>
            <a:r>
              <a:rPr lang="en-US" sz="2200" dirty="0" smtClean="0">
                <a:latin typeface="Calibri" pitchFamily="34" charset="0"/>
                <a:cs typeface="Calibri" pitchFamily="34" charset="0"/>
              </a:rPr>
              <a:t>	Penalty </a:t>
            </a:r>
            <a:r>
              <a:rPr lang="en-US" sz="2200" dirty="0" smtClean="0">
                <a:latin typeface="Calibri" pitchFamily="34" charset="0"/>
                <a:cs typeface="Calibri" pitchFamily="34" charset="0"/>
              </a:rPr>
              <a:t>is a sum fixed the contract at the time of its formation which is disproportionate </a:t>
            </a:r>
            <a:r>
              <a:rPr lang="en-US" sz="2200" dirty="0" smtClean="0">
                <a:latin typeface="Calibri" pitchFamily="34" charset="0"/>
                <a:cs typeface="Calibri" pitchFamily="34" charset="0"/>
              </a:rPr>
              <a:t>to the </a:t>
            </a:r>
            <a:r>
              <a:rPr lang="en-US" sz="2200" dirty="0" smtClean="0">
                <a:latin typeface="Calibri" pitchFamily="34" charset="0"/>
                <a:cs typeface="Calibri" pitchFamily="34" charset="0"/>
              </a:rPr>
              <a:t>damages likely to accrue as a result of the breach. It is used forcing the other party to </a:t>
            </a:r>
            <a:r>
              <a:rPr lang="en-US" sz="2200" dirty="0" smtClean="0">
                <a:latin typeface="Calibri" pitchFamily="34" charset="0"/>
                <a:cs typeface="Calibri" pitchFamily="34" charset="0"/>
              </a:rPr>
              <a:t>perform the </a:t>
            </a:r>
            <a:r>
              <a:rPr lang="en-US" sz="2200" dirty="0" smtClean="0">
                <a:latin typeface="Calibri" pitchFamily="34" charset="0"/>
                <a:cs typeface="Calibri" pitchFamily="34" charset="0"/>
              </a:rPr>
              <a:t>contract</a:t>
            </a:r>
            <a:r>
              <a:rPr lang="en-US" sz="2200" dirty="0" smtClean="0">
                <a:latin typeface="Calibri" pitchFamily="34" charset="0"/>
                <a:cs typeface="Calibri" pitchFamily="34" charset="0"/>
              </a:rPr>
              <a:t>.</a:t>
            </a:r>
          </a:p>
          <a:p>
            <a:pPr algn="just">
              <a:lnSpc>
                <a:spcPct val="40000"/>
              </a:lnSpc>
            </a:pPr>
            <a:endParaRPr lang="en-US" sz="2200" dirty="0" smtClean="0">
              <a:latin typeface="Calibri" pitchFamily="34" charset="0"/>
              <a:cs typeface="Calibri" pitchFamily="34" charset="0"/>
            </a:endParaRPr>
          </a:p>
          <a:p>
            <a:pPr algn="just"/>
            <a:r>
              <a:rPr lang="en-US" sz="2200" b="1" dirty="0" smtClean="0">
                <a:latin typeface="Calibri" pitchFamily="34" charset="0"/>
                <a:cs typeface="Calibri" pitchFamily="34" charset="0"/>
              </a:rPr>
              <a:t>C. Suit for Specific Performance</a:t>
            </a:r>
            <a:r>
              <a:rPr lang="en-US" sz="2200" dirty="0" smtClean="0">
                <a:latin typeface="Calibri" pitchFamily="34" charset="0"/>
                <a:cs typeface="Calibri" pitchFamily="34" charset="0"/>
              </a:rPr>
              <a:t>: In certain cases, damages are not an adequate remedy for </a:t>
            </a:r>
            <a:r>
              <a:rPr lang="en-US" sz="2200" dirty="0" smtClean="0">
                <a:latin typeface="Calibri" pitchFamily="34" charset="0"/>
                <a:cs typeface="Calibri" pitchFamily="34" charset="0"/>
              </a:rPr>
              <a:t>the breach </a:t>
            </a:r>
            <a:r>
              <a:rPr lang="en-US" sz="2200" dirty="0" smtClean="0">
                <a:latin typeface="Calibri" pitchFamily="34" charset="0"/>
                <a:cs typeface="Calibri" pitchFamily="34" charset="0"/>
              </a:rPr>
              <a:t>of the contract. In </a:t>
            </a:r>
            <a:r>
              <a:rPr lang="en-US" sz="2200" dirty="0" smtClean="0">
                <a:latin typeface="Calibri" pitchFamily="34" charset="0"/>
                <a:cs typeface="Calibri" pitchFamily="34" charset="0"/>
              </a:rPr>
              <a:t>such circumstances</a:t>
            </a:r>
            <a:r>
              <a:rPr lang="en-US" sz="2200" dirty="0" smtClean="0">
                <a:latin typeface="Calibri" pitchFamily="34" charset="0"/>
                <a:cs typeface="Calibri" pitchFamily="34" charset="0"/>
              </a:rPr>
              <a:t>, the court directs the defaulting party, to </a:t>
            </a:r>
            <a:r>
              <a:rPr lang="en-US" sz="2200" dirty="0" smtClean="0">
                <a:latin typeface="Calibri" pitchFamily="34" charset="0"/>
                <a:cs typeface="Calibri" pitchFamily="34" charset="0"/>
              </a:rPr>
              <a:t>carry out </a:t>
            </a:r>
            <a:r>
              <a:rPr lang="en-US" sz="2200" dirty="0" smtClean="0">
                <a:latin typeface="Calibri" pitchFamily="34" charset="0"/>
                <a:cs typeface="Calibri" pitchFamily="34" charset="0"/>
              </a:rPr>
              <a:t>the performance of the contract specifically. This is known as specific </a:t>
            </a:r>
            <a:r>
              <a:rPr lang="en-US" sz="2200" dirty="0" smtClean="0">
                <a:latin typeface="Calibri" pitchFamily="34" charset="0"/>
                <a:cs typeface="Calibri" pitchFamily="34" charset="0"/>
              </a:rPr>
              <a:t>performance. Specific </a:t>
            </a:r>
            <a:r>
              <a:rPr lang="en-US" sz="2200" dirty="0" smtClean="0">
                <a:latin typeface="Calibri" pitchFamily="34" charset="0"/>
                <a:cs typeface="Calibri" pitchFamily="34" charset="0"/>
              </a:rPr>
              <a:t>performance of a contract cannot be claimed as a matter of right, and the courts </a:t>
            </a:r>
            <a:r>
              <a:rPr lang="en-US" sz="2200" dirty="0" smtClean="0">
                <a:latin typeface="Calibri" pitchFamily="34" charset="0"/>
                <a:cs typeface="Calibri" pitchFamily="34" charset="0"/>
              </a:rPr>
              <a:t>are always </a:t>
            </a:r>
            <a:r>
              <a:rPr lang="en-US" sz="2200" dirty="0" smtClean="0">
                <a:latin typeface="Calibri" pitchFamily="34" charset="0"/>
                <a:cs typeface="Calibri" pitchFamily="34" charset="0"/>
              </a:rPr>
              <a:t>at discretion to grant the relief by specific performance or not.</a:t>
            </a:r>
          </a:p>
          <a:p>
            <a:pPr algn="just"/>
            <a:r>
              <a:rPr lang="en-US" sz="2200" dirty="0" smtClean="0">
                <a:latin typeface="Calibri" pitchFamily="34" charset="0"/>
                <a:cs typeface="Calibri" pitchFamily="34" charset="0"/>
              </a:rPr>
              <a:t>The order of specific performance, at the discretion of the court may be granted in </a:t>
            </a:r>
            <a:r>
              <a:rPr lang="en-US" sz="2200" dirty="0" smtClean="0">
                <a:latin typeface="Calibri" pitchFamily="34" charset="0"/>
                <a:cs typeface="Calibri" pitchFamily="34" charset="0"/>
              </a:rPr>
              <a:t>the following </a:t>
            </a:r>
            <a:r>
              <a:rPr lang="en-US" sz="2200" dirty="0" smtClean="0">
                <a:latin typeface="Calibri" pitchFamily="34" charset="0"/>
                <a:cs typeface="Calibri" pitchFamily="34" charset="0"/>
              </a:rPr>
              <a:t>cases:</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7</a:t>
            </a:fld>
            <a:endParaRPr lang="en-US" dirty="0"/>
          </a:p>
        </p:txBody>
      </p:sp>
      <p:sp>
        <p:nvSpPr>
          <p:cNvPr id="8" name="object 2"/>
          <p:cNvSpPr txBox="1"/>
          <p:nvPr/>
        </p:nvSpPr>
        <p:spPr>
          <a:xfrm>
            <a:off x="533400" y="304800"/>
            <a:ext cx="8382000" cy="6411499"/>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a. Where monetary compensation is not an adequate remedy for breach of contract.</a:t>
            </a:r>
          </a:p>
          <a:p>
            <a:pPr algn="just"/>
            <a:r>
              <a:rPr lang="en-US" sz="2200" dirty="0" smtClean="0">
                <a:latin typeface="Calibri" pitchFamily="34" charset="0"/>
                <a:cs typeface="Calibri" pitchFamily="34" charset="0"/>
              </a:rPr>
              <a:t>b. Where there is no standard for ascertaining the actual damage, caused by </a:t>
            </a:r>
            <a:r>
              <a:rPr lang="en-US" sz="2200" dirty="0" smtClean="0">
                <a:latin typeface="Calibri" pitchFamily="34" charset="0"/>
                <a:cs typeface="Calibri" pitchFamily="34" charset="0"/>
              </a:rPr>
              <a:t>non performance </a:t>
            </a:r>
            <a:r>
              <a:rPr lang="en-US" sz="2200" dirty="0" smtClean="0">
                <a:latin typeface="Calibri" pitchFamily="34" charset="0"/>
                <a:cs typeface="Calibri" pitchFamily="34" charset="0"/>
              </a:rPr>
              <a:t>of promise by the party.</a:t>
            </a:r>
          </a:p>
          <a:p>
            <a:pPr algn="just"/>
            <a:r>
              <a:rPr lang="en-US" sz="2200" dirty="0" smtClean="0">
                <a:latin typeface="Calibri" pitchFamily="34" charset="0"/>
                <a:cs typeface="Calibri" pitchFamily="34" charset="0"/>
              </a:rPr>
              <a:t>c. When it is probable that monetary consideration on </a:t>
            </a:r>
            <a:r>
              <a:rPr lang="en-US" sz="2200" dirty="0" smtClean="0">
                <a:latin typeface="Calibri" pitchFamily="34" charset="0"/>
                <a:cs typeface="Calibri" pitchFamily="34" charset="0"/>
              </a:rPr>
              <a:t>non-performance of </a:t>
            </a:r>
            <a:r>
              <a:rPr lang="en-US" sz="2200" dirty="0" smtClean="0">
                <a:latin typeface="Calibri" pitchFamily="34" charset="0"/>
                <a:cs typeface="Calibri" pitchFamily="34" charset="0"/>
              </a:rPr>
              <a:t>the act cannot be obtained</a:t>
            </a:r>
            <a:r>
              <a:rPr lang="en-US" sz="2200" dirty="0" smtClean="0">
                <a:latin typeface="Calibri" pitchFamily="34" charset="0"/>
                <a:cs typeface="Calibri" pitchFamily="34" charset="0"/>
              </a:rPr>
              <a:t>.</a:t>
            </a:r>
          </a:p>
          <a:p>
            <a:pPr algn="just">
              <a:lnSpc>
                <a:spcPct val="40000"/>
              </a:lnSpc>
            </a:pPr>
            <a:endParaRPr lang="en-US" sz="2200" dirty="0" smtClean="0">
              <a:latin typeface="Calibri" pitchFamily="34" charset="0"/>
              <a:cs typeface="Calibri" pitchFamily="34" charset="0"/>
            </a:endParaRPr>
          </a:p>
          <a:p>
            <a:pPr algn="just"/>
            <a:r>
              <a:rPr lang="en-US" sz="2200" b="1" dirty="0" smtClean="0">
                <a:latin typeface="Calibri" pitchFamily="34" charset="0"/>
                <a:cs typeface="Calibri" pitchFamily="34" charset="0"/>
              </a:rPr>
              <a:t>D. Suit for Injunction: - </a:t>
            </a:r>
            <a:r>
              <a:rPr lang="en-US" sz="2200" dirty="0" smtClean="0">
                <a:latin typeface="Calibri" pitchFamily="34" charset="0"/>
                <a:cs typeface="Calibri" pitchFamily="34" charset="0"/>
              </a:rPr>
              <a:t>In a contract if the party has made a promise for not doing </a:t>
            </a:r>
            <a:r>
              <a:rPr lang="en-US" sz="2200" dirty="0" smtClean="0">
                <a:latin typeface="Calibri" pitchFamily="34" charset="0"/>
                <a:cs typeface="Calibri" pitchFamily="34" charset="0"/>
              </a:rPr>
              <a:t>something, and </a:t>
            </a:r>
            <a:r>
              <a:rPr lang="en-US" sz="2200" dirty="0" smtClean="0">
                <a:latin typeface="Calibri" pitchFamily="34" charset="0"/>
                <a:cs typeface="Calibri" pitchFamily="34" charset="0"/>
              </a:rPr>
              <a:t>the party makes a breach of contract by doing that thing. To prevent such party </a:t>
            </a:r>
            <a:r>
              <a:rPr lang="en-US" sz="2200" dirty="0" smtClean="0">
                <a:latin typeface="Calibri" pitchFamily="34" charset="0"/>
                <a:cs typeface="Calibri" pitchFamily="34" charset="0"/>
              </a:rPr>
              <a:t>from doing </a:t>
            </a:r>
            <a:r>
              <a:rPr lang="en-US" sz="2200" dirty="0" smtClean="0">
                <a:latin typeface="Calibri" pitchFamily="34" charset="0"/>
                <a:cs typeface="Calibri" pitchFamily="34" charset="0"/>
              </a:rPr>
              <a:t>that act an order of injunction may be claimed by an aggrieved party. Injunction is </a:t>
            </a:r>
            <a:r>
              <a:rPr lang="en-US" sz="2200" dirty="0" smtClean="0">
                <a:latin typeface="Calibri" pitchFamily="34" charset="0"/>
                <a:cs typeface="Calibri" pitchFamily="34" charset="0"/>
              </a:rPr>
              <a:t>a preventive </a:t>
            </a:r>
            <a:r>
              <a:rPr lang="en-US" sz="2200" dirty="0" smtClean="0">
                <a:latin typeface="Calibri" pitchFamily="34" charset="0"/>
                <a:cs typeface="Calibri" pitchFamily="34" charset="0"/>
              </a:rPr>
              <a:t>relief and is generally issued in cases where </a:t>
            </a:r>
            <a:r>
              <a:rPr lang="en-US" sz="2200" dirty="0" smtClean="0">
                <a:latin typeface="Calibri" pitchFamily="34" charset="0"/>
                <a:cs typeface="Calibri" pitchFamily="34" charset="0"/>
              </a:rPr>
              <a:t>the compensation </a:t>
            </a:r>
            <a:r>
              <a:rPr lang="en-US" sz="2200" dirty="0" smtClean="0">
                <a:latin typeface="Calibri" pitchFamily="34" charset="0"/>
                <a:cs typeface="Calibri" pitchFamily="34" charset="0"/>
              </a:rPr>
              <a:t>in terms of </a:t>
            </a:r>
            <a:r>
              <a:rPr lang="en-US" sz="2200" dirty="0" smtClean="0">
                <a:latin typeface="Calibri" pitchFamily="34" charset="0"/>
                <a:cs typeface="Calibri" pitchFamily="34" charset="0"/>
              </a:rPr>
              <a:t>money is </a:t>
            </a:r>
            <a:r>
              <a:rPr lang="en-US" sz="2200" dirty="0" smtClean="0">
                <a:latin typeface="Calibri" pitchFamily="34" charset="0"/>
                <a:cs typeface="Calibri" pitchFamily="34" charset="0"/>
              </a:rPr>
              <a:t>not an adequate relief</a:t>
            </a:r>
            <a:r>
              <a:rPr lang="en-US" sz="2200" dirty="0" smtClean="0">
                <a:latin typeface="Calibri" pitchFamily="34" charset="0"/>
                <a:cs typeface="Calibri" pitchFamily="34" charset="0"/>
              </a:rPr>
              <a:t>.</a:t>
            </a:r>
          </a:p>
          <a:p>
            <a:pPr algn="just">
              <a:lnSpc>
                <a:spcPct val="50000"/>
              </a:lnSpc>
            </a:pPr>
            <a:endParaRPr lang="en-US" sz="2200" dirty="0" smtClean="0">
              <a:latin typeface="Calibri" pitchFamily="34" charset="0"/>
              <a:cs typeface="Calibri" pitchFamily="34" charset="0"/>
            </a:endParaRPr>
          </a:p>
          <a:p>
            <a:pPr algn="just"/>
            <a:r>
              <a:rPr lang="en-US" sz="2200" b="1" dirty="0" smtClean="0">
                <a:latin typeface="Calibri" pitchFamily="34" charset="0"/>
                <a:cs typeface="Calibri" pitchFamily="34" charset="0"/>
              </a:rPr>
              <a:t>E. Suit upon quantum </a:t>
            </a:r>
            <a:r>
              <a:rPr lang="en-US" sz="2200" b="1" dirty="0" err="1" smtClean="0">
                <a:latin typeface="Calibri" pitchFamily="34" charset="0"/>
                <a:cs typeface="Calibri" pitchFamily="34" charset="0"/>
              </a:rPr>
              <a:t>meruit</a:t>
            </a:r>
            <a:r>
              <a:rPr lang="en-US" sz="2200" dirty="0" smtClean="0">
                <a:latin typeface="Calibri" pitchFamily="34" charset="0"/>
                <a:cs typeface="Calibri" pitchFamily="34" charset="0"/>
              </a:rPr>
              <a:t>:-The quantum </a:t>
            </a:r>
            <a:r>
              <a:rPr lang="en-US" sz="2200" dirty="0" err="1" smtClean="0">
                <a:latin typeface="Calibri" pitchFamily="34" charset="0"/>
                <a:cs typeface="Calibri" pitchFamily="34" charset="0"/>
              </a:rPr>
              <a:t>meruit</a:t>
            </a:r>
            <a:r>
              <a:rPr lang="en-US" sz="2200" dirty="0" smtClean="0">
                <a:latin typeface="Calibri" pitchFamily="34" charset="0"/>
                <a:cs typeface="Calibri" pitchFamily="34" charset="0"/>
              </a:rPr>
              <a:t> literally means ‘as much as earned’ or ‘</a:t>
            </a:r>
            <a:r>
              <a:rPr lang="en-US" sz="2200" dirty="0" smtClean="0">
                <a:latin typeface="Calibri" pitchFamily="34" charset="0"/>
                <a:cs typeface="Calibri" pitchFamily="34" charset="0"/>
              </a:rPr>
              <a:t>in proportion </a:t>
            </a:r>
            <a:r>
              <a:rPr lang="en-US" sz="2200" dirty="0" smtClean="0">
                <a:latin typeface="Calibri" pitchFamily="34" charset="0"/>
                <a:cs typeface="Calibri" pitchFamily="34" charset="0"/>
              </a:rPr>
              <a:t>to work done’. That is when a person had done some work under a contract </a:t>
            </a:r>
            <a:r>
              <a:rPr lang="en-US" sz="2200" dirty="0" smtClean="0">
                <a:latin typeface="Calibri" pitchFamily="34" charset="0"/>
                <a:cs typeface="Calibri" pitchFamily="34" charset="0"/>
              </a:rPr>
              <a:t>and the </a:t>
            </a:r>
            <a:r>
              <a:rPr lang="en-US" sz="2200" dirty="0" smtClean="0">
                <a:latin typeface="Calibri" pitchFamily="34" charset="0"/>
                <a:cs typeface="Calibri" pitchFamily="34" charset="0"/>
              </a:rPr>
              <a:t>other party repudiated the contract, or some event happens which makes the </a:t>
            </a:r>
            <a:r>
              <a:rPr lang="en-US" sz="2200" dirty="0" smtClean="0">
                <a:latin typeface="Calibri" pitchFamily="34" charset="0"/>
                <a:cs typeface="Calibri" pitchFamily="34" charset="0"/>
              </a:rPr>
              <a:t>further performance </a:t>
            </a:r>
            <a:r>
              <a:rPr lang="en-US" sz="2200" dirty="0" smtClean="0">
                <a:latin typeface="Calibri" pitchFamily="34" charset="0"/>
                <a:cs typeface="Calibri" pitchFamily="34" charset="0"/>
              </a:rPr>
              <a:t>of the contract impossible, then the party who has performed the work </a:t>
            </a:r>
            <a:r>
              <a:rPr lang="en-US" sz="2200" dirty="0" smtClean="0">
                <a:latin typeface="Calibri" pitchFamily="34" charset="0"/>
                <a:cs typeface="Calibri" pitchFamily="34" charset="0"/>
              </a:rPr>
              <a:t>can claim </a:t>
            </a:r>
            <a:r>
              <a:rPr lang="en-US" sz="2200" dirty="0" smtClean="0">
                <a:latin typeface="Calibri" pitchFamily="34" charset="0"/>
                <a:cs typeface="Calibri" pitchFamily="34" charset="0"/>
              </a:rPr>
              <a:t>remuneration for the work has already done.</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10000"/>
          </a:bodyPr>
          <a:lstStyle/>
          <a:p>
            <a:pPr>
              <a:defRPr/>
            </a:pPr>
            <a:fld id="{BEFF15C5-7A37-4B5C-9F13-4DD073D7DC40}" type="slidenum">
              <a:rPr lang="en-US" smtClean="0"/>
              <a:pPr>
                <a:defRPr/>
              </a:pPr>
              <a:t>8</a:t>
            </a:fld>
            <a:endParaRPr lang="en-US" dirty="0"/>
          </a:p>
        </p:txBody>
      </p:sp>
      <p:sp>
        <p:nvSpPr>
          <p:cNvPr id="8" name="object 2"/>
          <p:cNvSpPr txBox="1"/>
          <p:nvPr/>
        </p:nvSpPr>
        <p:spPr>
          <a:xfrm>
            <a:off x="457200" y="304800"/>
            <a:ext cx="8458200" cy="6476132"/>
          </a:xfrm>
          <a:prstGeom prst="rect">
            <a:avLst/>
          </a:prstGeom>
        </p:spPr>
        <p:txBody>
          <a:bodyPr vert="horz" wrap="square" lIns="0" tIns="12700" rIns="0" bIns="0" rtlCol="0">
            <a:spAutoFit/>
          </a:bodyPr>
          <a:lstStyle/>
          <a:p>
            <a:pPr algn="just"/>
            <a:r>
              <a:rPr lang="en-US" sz="2000" b="1" dirty="0" smtClean="0">
                <a:latin typeface="Calibri" pitchFamily="34" charset="0"/>
                <a:cs typeface="Calibri" pitchFamily="34" charset="0"/>
              </a:rPr>
              <a:t>Claim for quantum </a:t>
            </a:r>
            <a:r>
              <a:rPr lang="en-US" sz="2000" b="1" dirty="0" err="1" smtClean="0">
                <a:latin typeface="Calibri" pitchFamily="34" charset="0"/>
                <a:cs typeface="Calibri" pitchFamily="34" charset="0"/>
              </a:rPr>
              <a:t>meruit</a:t>
            </a:r>
            <a:r>
              <a:rPr lang="en-US" sz="2000" b="1" dirty="0" smtClean="0">
                <a:latin typeface="Calibri" pitchFamily="34" charset="0"/>
                <a:cs typeface="Calibri" pitchFamily="34" charset="0"/>
              </a:rPr>
              <a:t>: </a:t>
            </a:r>
            <a:r>
              <a:rPr lang="en-US" sz="2000" dirty="0" smtClean="0">
                <a:latin typeface="Calibri" pitchFamily="34" charset="0"/>
                <a:cs typeface="Calibri" pitchFamily="34" charset="0"/>
              </a:rPr>
              <a:t>Claim for quantum </a:t>
            </a:r>
            <a:r>
              <a:rPr lang="en-US" sz="2000" dirty="0" err="1" smtClean="0">
                <a:latin typeface="Calibri" pitchFamily="34" charset="0"/>
                <a:cs typeface="Calibri" pitchFamily="34" charset="0"/>
              </a:rPr>
              <a:t>meruit</a:t>
            </a:r>
            <a:r>
              <a:rPr lang="en-US" sz="2000" dirty="0" smtClean="0">
                <a:latin typeface="Calibri" pitchFamily="34" charset="0"/>
                <a:cs typeface="Calibri" pitchFamily="34" charset="0"/>
              </a:rPr>
              <a:t> arises in the following cases:</a:t>
            </a:r>
          </a:p>
          <a:p>
            <a:pPr algn="just"/>
            <a:r>
              <a:rPr lang="en-US" sz="2000" dirty="0" smtClean="0">
                <a:latin typeface="Calibri" pitchFamily="34" charset="0"/>
                <a:cs typeface="Calibri" pitchFamily="34" charset="0"/>
              </a:rPr>
              <a:t>a. </a:t>
            </a:r>
            <a:r>
              <a:rPr lang="en-US" sz="2000" b="1" dirty="0" smtClean="0">
                <a:latin typeface="Calibri" pitchFamily="34" charset="0"/>
                <a:cs typeface="Calibri" pitchFamily="34" charset="0"/>
              </a:rPr>
              <a:t>When a contract is found to be void</a:t>
            </a:r>
            <a:r>
              <a:rPr lang="en-US" sz="2000" dirty="0" smtClean="0">
                <a:latin typeface="Calibri" pitchFamily="34" charset="0"/>
                <a:cs typeface="Calibri" pitchFamily="34" charset="0"/>
              </a:rPr>
              <a:t>: When a contract is discovered to be unenforceable </a:t>
            </a:r>
            <a:r>
              <a:rPr lang="en-US" sz="2000" dirty="0" smtClean="0">
                <a:latin typeface="Calibri" pitchFamily="34" charset="0"/>
                <a:cs typeface="Calibri" pitchFamily="34" charset="0"/>
              </a:rPr>
              <a:t>for some </a:t>
            </a:r>
            <a:r>
              <a:rPr lang="en-US" sz="2000" dirty="0" smtClean="0">
                <a:latin typeface="Calibri" pitchFamily="34" charset="0"/>
                <a:cs typeface="Calibri" pitchFamily="34" charset="0"/>
              </a:rPr>
              <a:t>technical reasons, any person who has received any advantage under such contract </a:t>
            </a:r>
            <a:r>
              <a:rPr lang="en-US" sz="2000" dirty="0" smtClean="0">
                <a:latin typeface="Calibri" pitchFamily="34" charset="0"/>
                <a:cs typeface="Calibri" pitchFamily="34" charset="0"/>
              </a:rPr>
              <a:t>is bound </a:t>
            </a:r>
            <a:r>
              <a:rPr lang="en-US" sz="2000" dirty="0" smtClean="0">
                <a:latin typeface="Calibri" pitchFamily="34" charset="0"/>
                <a:cs typeface="Calibri" pitchFamily="34" charset="0"/>
              </a:rPr>
              <a:t>to restore it.</a:t>
            </a:r>
          </a:p>
          <a:p>
            <a:pPr algn="just"/>
            <a:r>
              <a:rPr lang="en-US" sz="2000" dirty="0" smtClean="0">
                <a:latin typeface="Calibri" pitchFamily="34" charset="0"/>
                <a:cs typeface="Calibri" pitchFamily="34" charset="0"/>
              </a:rPr>
              <a:t>b. </a:t>
            </a:r>
            <a:r>
              <a:rPr lang="en-US" sz="2000" b="1" dirty="0" smtClean="0">
                <a:latin typeface="Calibri" pitchFamily="34" charset="0"/>
                <a:cs typeface="Calibri" pitchFamily="34" charset="0"/>
              </a:rPr>
              <a:t>When something is done without any intention to do so gratuitously</a:t>
            </a:r>
            <a:r>
              <a:rPr lang="en-US" sz="2000" dirty="0" smtClean="0">
                <a:latin typeface="Calibri" pitchFamily="34" charset="0"/>
                <a:cs typeface="Calibri" pitchFamily="34" charset="0"/>
              </a:rPr>
              <a:t>: - According </a:t>
            </a:r>
            <a:r>
              <a:rPr lang="en-US" sz="2000" dirty="0" smtClean="0">
                <a:latin typeface="Calibri" pitchFamily="34" charset="0"/>
                <a:cs typeface="Calibri" pitchFamily="34" charset="0"/>
              </a:rPr>
              <a:t>to section </a:t>
            </a:r>
            <a:r>
              <a:rPr lang="en-US" sz="2000" dirty="0" smtClean="0">
                <a:latin typeface="Calibri" pitchFamily="34" charset="0"/>
                <a:cs typeface="Calibri" pitchFamily="34" charset="0"/>
              </a:rPr>
              <a:t>70 of the act, when a person does some work for or delivers something to </a:t>
            </a:r>
            <a:r>
              <a:rPr lang="en-US" sz="2000" dirty="0" smtClean="0">
                <a:latin typeface="Calibri" pitchFamily="34" charset="0"/>
                <a:cs typeface="Calibri" pitchFamily="34" charset="0"/>
              </a:rPr>
              <a:t>another person </a:t>
            </a:r>
            <a:r>
              <a:rPr lang="en-US" sz="2000" dirty="0" smtClean="0">
                <a:latin typeface="Calibri" pitchFamily="34" charset="0"/>
                <a:cs typeface="Calibri" pitchFamily="34" charset="0"/>
              </a:rPr>
              <a:t>with the intention of receiving payment for the same then such other person is </a:t>
            </a:r>
            <a:r>
              <a:rPr lang="en-US" sz="2000" dirty="0" smtClean="0">
                <a:latin typeface="Calibri" pitchFamily="34" charset="0"/>
                <a:cs typeface="Calibri" pitchFamily="34" charset="0"/>
              </a:rPr>
              <a:t>bound to </a:t>
            </a:r>
            <a:r>
              <a:rPr lang="en-US" sz="2000" dirty="0" smtClean="0">
                <a:latin typeface="Calibri" pitchFamily="34" charset="0"/>
                <a:cs typeface="Calibri" pitchFamily="34" charset="0"/>
              </a:rPr>
              <a:t>make payment if he accepts such services or goods or enjoys their benefit.</a:t>
            </a:r>
          </a:p>
          <a:p>
            <a:pPr algn="just"/>
            <a:r>
              <a:rPr lang="en-US" sz="2000" dirty="0" smtClean="0">
                <a:latin typeface="Calibri" pitchFamily="34" charset="0"/>
                <a:cs typeface="Calibri" pitchFamily="34" charset="0"/>
              </a:rPr>
              <a:t>c. </a:t>
            </a:r>
            <a:r>
              <a:rPr lang="en-US" sz="2000" b="1" dirty="0" smtClean="0">
                <a:latin typeface="Calibri" pitchFamily="34" charset="0"/>
                <a:cs typeface="Calibri" pitchFamily="34" charset="0"/>
              </a:rPr>
              <a:t>When a contract is divisible</a:t>
            </a:r>
            <a:r>
              <a:rPr lang="en-US" sz="2000" dirty="0" smtClean="0">
                <a:latin typeface="Calibri" pitchFamily="34" charset="0"/>
                <a:cs typeface="Calibri" pitchFamily="34" charset="0"/>
              </a:rPr>
              <a:t>: When a contract is divisible and the party no in default </a:t>
            </a:r>
            <a:r>
              <a:rPr lang="en-US" sz="2000" dirty="0" smtClean="0">
                <a:latin typeface="Calibri" pitchFamily="34" charset="0"/>
                <a:cs typeface="Calibri" pitchFamily="34" charset="0"/>
              </a:rPr>
              <a:t>has enjoyed </a:t>
            </a:r>
            <a:r>
              <a:rPr lang="en-US" sz="2000" dirty="0" smtClean="0">
                <a:latin typeface="Calibri" pitchFamily="34" charset="0"/>
                <a:cs typeface="Calibri" pitchFamily="34" charset="0"/>
              </a:rPr>
              <a:t>the benefit of the part performance, the party in default may sue on quantum </a:t>
            </a:r>
            <a:r>
              <a:rPr lang="en-US" sz="2000" dirty="0" err="1" smtClean="0">
                <a:latin typeface="Calibri" pitchFamily="34" charset="0"/>
                <a:cs typeface="Calibri" pitchFamily="34" charset="0"/>
              </a:rPr>
              <a:t>meruit</a:t>
            </a:r>
            <a:r>
              <a:rPr lang="en-US" sz="2000" dirty="0" smtClean="0">
                <a:latin typeface="Calibri" pitchFamily="34" charset="0"/>
                <a:cs typeface="Calibri" pitchFamily="34" charset="0"/>
              </a:rPr>
              <a:t>.</a:t>
            </a:r>
          </a:p>
          <a:p>
            <a:pPr algn="just"/>
            <a:r>
              <a:rPr lang="en-US" sz="2000" dirty="0" smtClean="0">
                <a:latin typeface="Calibri" pitchFamily="34" charset="0"/>
                <a:cs typeface="Calibri" pitchFamily="34" charset="0"/>
              </a:rPr>
              <a:t>d. </a:t>
            </a:r>
            <a:r>
              <a:rPr lang="en-US" sz="2000" b="1" dirty="0" smtClean="0">
                <a:latin typeface="Calibri" pitchFamily="34" charset="0"/>
                <a:cs typeface="Calibri" pitchFamily="34" charset="0"/>
              </a:rPr>
              <a:t>When one party abandons or refuses to perform the contract</a:t>
            </a:r>
            <a:r>
              <a:rPr lang="en-US" sz="2000" dirty="0" smtClean="0">
                <a:latin typeface="Calibri" pitchFamily="34" charset="0"/>
                <a:cs typeface="Calibri" pitchFamily="34" charset="0"/>
              </a:rPr>
              <a:t>:- When a party of a </a:t>
            </a:r>
            <a:r>
              <a:rPr lang="en-US" sz="2000" dirty="0" smtClean="0">
                <a:latin typeface="Calibri" pitchFamily="34" charset="0"/>
                <a:cs typeface="Calibri" pitchFamily="34" charset="0"/>
              </a:rPr>
              <a:t>contract performs </a:t>
            </a:r>
            <a:r>
              <a:rPr lang="en-US" sz="2000" dirty="0" smtClean="0">
                <a:latin typeface="Calibri" pitchFamily="34" charset="0"/>
                <a:cs typeface="Calibri" pitchFamily="34" charset="0"/>
              </a:rPr>
              <a:t>a part of the contract, abandons it without completing or refuses to perform </a:t>
            </a:r>
            <a:r>
              <a:rPr lang="en-US" sz="2000" dirty="0" smtClean="0">
                <a:latin typeface="Calibri" pitchFamily="34" charset="0"/>
                <a:cs typeface="Calibri" pitchFamily="34" charset="0"/>
              </a:rPr>
              <a:t>the remaining </a:t>
            </a:r>
            <a:r>
              <a:rPr lang="en-US" sz="2000" dirty="0" smtClean="0">
                <a:latin typeface="Calibri" pitchFamily="34" charset="0"/>
                <a:cs typeface="Calibri" pitchFamily="34" charset="0"/>
              </a:rPr>
              <a:t>part, then, the other party can claim, compensation for the work done on the </a:t>
            </a:r>
            <a:r>
              <a:rPr lang="en-US" sz="2000" dirty="0" smtClean="0">
                <a:latin typeface="Calibri" pitchFamily="34" charset="0"/>
                <a:cs typeface="Calibri" pitchFamily="34" charset="0"/>
              </a:rPr>
              <a:t>basis of </a:t>
            </a:r>
            <a:r>
              <a:rPr lang="en-US" sz="2000" dirty="0" smtClean="0">
                <a:latin typeface="Calibri" pitchFamily="34" charset="0"/>
                <a:cs typeface="Calibri" pitchFamily="34" charset="0"/>
              </a:rPr>
              <a:t>quantum </a:t>
            </a:r>
            <a:r>
              <a:rPr lang="en-US" sz="2000" dirty="0" err="1" smtClean="0">
                <a:latin typeface="Calibri" pitchFamily="34" charset="0"/>
                <a:cs typeface="Calibri" pitchFamily="34" charset="0"/>
              </a:rPr>
              <a:t>meruit</a:t>
            </a:r>
            <a:r>
              <a:rPr lang="en-US" sz="2000" dirty="0" smtClean="0">
                <a:latin typeface="Calibri" pitchFamily="34" charset="0"/>
                <a:cs typeface="Calibri" pitchFamily="34" charset="0"/>
              </a:rPr>
              <a:t>.</a:t>
            </a:r>
          </a:p>
          <a:p>
            <a:pPr algn="just"/>
            <a:r>
              <a:rPr lang="en-US" sz="2000" dirty="0" smtClean="0">
                <a:latin typeface="Calibri" pitchFamily="34" charset="0"/>
                <a:cs typeface="Calibri" pitchFamily="34" charset="0"/>
              </a:rPr>
              <a:t>e. </a:t>
            </a:r>
            <a:r>
              <a:rPr lang="en-US" sz="2000" b="1" dirty="0" smtClean="0">
                <a:latin typeface="Calibri" pitchFamily="34" charset="0"/>
                <a:cs typeface="Calibri" pitchFamily="34" charset="0"/>
              </a:rPr>
              <a:t>When an indivisible contract is performed badly</a:t>
            </a:r>
            <a:r>
              <a:rPr lang="en-US" sz="2000" dirty="0" smtClean="0">
                <a:latin typeface="Calibri" pitchFamily="34" charset="0"/>
                <a:cs typeface="Calibri" pitchFamily="34" charset="0"/>
              </a:rPr>
              <a:t>: - When an indivisible contract for </a:t>
            </a:r>
            <a:r>
              <a:rPr lang="en-US" sz="2000" dirty="0" smtClean="0">
                <a:latin typeface="Calibri" pitchFamily="34" charset="0"/>
                <a:cs typeface="Calibri" pitchFamily="34" charset="0"/>
              </a:rPr>
              <a:t>lump sum </a:t>
            </a:r>
            <a:r>
              <a:rPr lang="en-US" sz="2000" dirty="0" smtClean="0">
                <a:latin typeface="Calibri" pitchFamily="34" charset="0"/>
                <a:cs typeface="Calibri" pitchFamily="34" charset="0"/>
              </a:rPr>
              <a:t>has been completely performed but badly, the person performing it is entitled to </a:t>
            </a:r>
            <a:r>
              <a:rPr lang="en-US" sz="2000" dirty="0" smtClean="0">
                <a:latin typeface="Calibri" pitchFamily="34" charset="0"/>
                <a:cs typeface="Calibri" pitchFamily="34" charset="0"/>
              </a:rPr>
              <a:t>claim the </a:t>
            </a:r>
            <a:r>
              <a:rPr lang="en-US" sz="2000" dirty="0" smtClean="0">
                <a:latin typeface="Calibri" pitchFamily="34" charset="0"/>
                <a:cs typeface="Calibri" pitchFamily="34" charset="0"/>
              </a:rPr>
              <a:t>whole amount; but the other party can make a deduction for a bad work.</a:t>
            </a:r>
            <a:endParaRPr lang="en-US" sz="20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fontScale="92500" lnSpcReduction="10000"/>
          </a:bodyPr>
          <a:lstStyle/>
          <a:p>
            <a:pPr>
              <a:defRPr/>
            </a:pPr>
            <a:fld id="{1FF23CE0-A7BA-44DD-B5DD-50C48A27FB95}" type="slidenum">
              <a:rPr lang="en-US" smtClean="0"/>
              <a:pPr>
                <a:defRPr/>
              </a:pPr>
              <a:t>9</a:t>
            </a:fld>
            <a:endParaRPr lang="en-US"/>
          </a:p>
        </p:txBody>
      </p:sp>
    </p:spTree>
  </p:cSld>
  <p:clrMapOvr>
    <a:masterClrMapping/>
  </p:clrMapOvr>
  <p:transition>
    <p:wedg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3997</TotalTime>
  <Words>1140</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Trek</vt:lpstr>
      <vt:lpstr>WELCOME  Class: B.Com – Part-2  Subject: Business Regulatory Framework TOPIC:  BREACH OF CONTRACT AND REMEDIES FOR BREACh</vt:lpstr>
      <vt:lpstr>BREACH OF CONTRACT:</vt:lpstr>
      <vt:lpstr>Slide 3</vt:lpstr>
      <vt:lpstr>Slide 4</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354</cp:revision>
  <dcterms:created xsi:type="dcterms:W3CDTF">2011-08-23T10:02:56Z</dcterms:created>
  <dcterms:modified xsi:type="dcterms:W3CDTF">2020-04-27T07:07:23Z</dcterms:modified>
</cp:coreProperties>
</file>